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7" r:id="rId3"/>
    <p:sldId id="262" r:id="rId4"/>
    <p:sldId id="258" r:id="rId5"/>
    <p:sldId id="259" r:id="rId6"/>
    <p:sldId id="263" r:id="rId7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105" d="100"/>
          <a:sy n="105" d="100"/>
        </p:scale>
        <p:origin x="141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 bwMode="ltGray">
          <a:xfrm>
            <a:off x="0" y="0"/>
            <a:ext cx="9144000" cy="513556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hthoek 4"/>
          <p:cNvSpPr/>
          <p:nvPr/>
        </p:nvSpPr>
        <p:spPr bwMode="invGray">
          <a:xfrm>
            <a:off x="0" y="5127625"/>
            <a:ext cx="9144000" cy="46038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tIns="0" bIns="0" rtlCol="0" anchor="t"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lang="nl-NL" smtClean="0"/>
              <a:t>Klik om het opmaakprofiel van de modelondertitel te bewerken</a:t>
            </a:r>
            <a:endParaRPr lang="en-US"/>
          </a:p>
        </p:txBody>
      </p:sp>
      <p:sp>
        <p:nvSpPr>
          <p:cNvPr id="6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nl-NL"/>
          </a:p>
        </p:txBody>
      </p:sp>
      <p:sp>
        <p:nvSpPr>
          <p:cNvPr id="7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nl-NL"/>
          </a:p>
        </p:txBody>
      </p:sp>
      <p:sp>
        <p:nvSpPr>
          <p:cNvPr id="8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D5AACA6-DA94-4696-85DD-BB2795A7CDC0}" type="slidenum">
              <a:rPr lang="nl-NL"/>
              <a:pPr/>
              <a:t>‹nr.›</a:t>
            </a:fld>
            <a:endParaRPr lang="nl-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6D7FBA-2849-4560-B221-94CF5DF1C8A3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 bwMode="invGray">
          <a:xfrm>
            <a:off x="6599238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hthoek 4"/>
          <p:cNvSpPr/>
          <p:nvPr/>
        </p:nvSpPr>
        <p:spPr bwMode="ltGray">
          <a:xfrm>
            <a:off x="6648450" y="0"/>
            <a:ext cx="2514600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6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2640013" y="6376988"/>
            <a:ext cx="3836987" cy="365125"/>
          </a:xfrm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8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EE2570-E86D-4DA4-A347-0DA16E9BD93A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DB9000-647E-47AC-AB9C-E8C0F4E272F7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 bwMode="ltGray">
          <a:xfrm>
            <a:off x="0" y="0"/>
            <a:ext cx="9144000" cy="26019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hthoek 4"/>
          <p:cNvSpPr/>
          <p:nvPr/>
        </p:nvSpPr>
        <p:spPr bwMode="invGray">
          <a:xfrm>
            <a:off x="0" y="2601913"/>
            <a:ext cx="9144000" cy="46037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tIns="0" rIns="91440" bIns="0" rtlCol="0" anchor="b"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nl-NL"/>
          </a:p>
        </p:txBody>
      </p:sp>
      <p:sp>
        <p:nvSpPr>
          <p:cNvPr id="7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nl-NL"/>
          </a:p>
        </p:txBody>
      </p:sp>
      <p:sp>
        <p:nvSpPr>
          <p:cNvPr id="8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7E4324E-29E0-4A99-8C18-E2E6B74DD537}" type="slidenum">
              <a:rPr lang="nl-NL"/>
              <a:pPr/>
              <a:t>‹nr.›</a:t>
            </a:fld>
            <a:endParaRPr lang="nl-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CCDA9E-889D-45D6-8112-964707E33A3A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7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8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9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152C41-9844-4EFC-83FA-DBDB1CA5D797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E8C29B-3711-4AF8-B766-E3DB817D02DE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18FA62-9E73-4502-B5A2-C41AD78C0629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/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hthoek 5"/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lIns="73152" bIns="0" rtlCol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7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8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9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3B16E4-499B-462C-8249-449195E0110B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/>
          <p:cNvSpPr/>
          <p:nvPr/>
        </p:nvSpPr>
        <p:spPr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hthoek 5"/>
          <p:cNvSpPr/>
          <p:nvPr/>
        </p:nvSpPr>
        <p:spPr bwMode="invGray"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pPr lvl="0"/>
            <a:r>
              <a:rPr lang="nl-NL" noProof="0" smtClean="0"/>
              <a:t>Klik op het pictogram als u een afbeelding wilt toevoegen</a:t>
            </a:r>
            <a:endParaRPr lang="en-US" noProof="0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7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165100" y="1169988"/>
            <a:ext cx="2522538" cy="201612"/>
          </a:xfrm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8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3035300" y="1169988"/>
            <a:ext cx="5194300" cy="201612"/>
          </a:xfrm>
        </p:spPr>
        <p:txBody>
          <a:bodyPr/>
          <a:lstStyle>
            <a:lvl1pPr>
              <a:defRPr>
                <a:solidFill>
                  <a:srgbClr val="BCBCBC"/>
                </a:solidFill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339138" y="1169988"/>
            <a:ext cx="733425" cy="201612"/>
          </a:xfrm>
        </p:spPr>
        <p:txBody>
          <a:bodyPr/>
          <a:lstStyle>
            <a:lvl1pPr>
              <a:defRPr/>
            </a:lvl1pPr>
          </a:lstStyle>
          <a:p>
            <a:fld id="{962C0DED-CF15-4F5C-9774-D45504227CD2}" type="slidenum">
              <a:rPr lang="nl-NL"/>
              <a:pPr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 9"/>
          <p:cNvSpPr/>
          <p:nvPr/>
        </p:nvSpPr>
        <p:spPr bwMode="invGray">
          <a:xfrm>
            <a:off x="0" y="1436688"/>
            <a:ext cx="9144000" cy="444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hthoek 6"/>
          <p:cNvSpPr/>
          <p:nvPr/>
        </p:nvSpPr>
        <p:spPr bwMode="ltGray">
          <a:xfrm>
            <a:off x="0" y="0"/>
            <a:ext cx="9144000" cy="14335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0950"/>
          </a:xfrm>
          <a:prstGeom prst="rect">
            <a:avLst/>
          </a:prstGeom>
        </p:spPr>
        <p:txBody>
          <a:bodyPr vert="horz" wrap="square" lIns="91440" tIns="45720" rIns="4572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nl-NL" smtClean="0"/>
              <a:t>Klik om de stijl te bewerken</a:t>
            </a:r>
            <a:endParaRPr lang="en-US" smtClean="0"/>
          </a:p>
        </p:txBody>
      </p:sp>
      <p:sp>
        <p:nvSpPr>
          <p:cNvPr id="1029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457200" y="1774825"/>
            <a:ext cx="8229600" cy="462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4864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smtClean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477000"/>
            <a:ext cx="2133600" cy="274638"/>
          </a:xfrm>
          <a:prstGeom prst="rect">
            <a:avLst/>
          </a:prstGeom>
        </p:spPr>
        <p:txBody>
          <a:bodyPr vert="horz" wrap="square" lIns="109728" tIns="45720" rIns="45720" bIns="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3F3F3F"/>
                </a:solidFill>
              </a:defRPr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2640013" y="6477000"/>
            <a:ext cx="5508625" cy="274638"/>
          </a:xfrm>
          <a:prstGeom prst="rect">
            <a:avLst/>
          </a:prstGeom>
        </p:spPr>
        <p:txBody>
          <a:bodyPr vert="horz" wrap="square" lIns="45720" tIns="45720" rIns="45720" bIns="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3F3F3F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204200" y="6477000"/>
            <a:ext cx="733425" cy="274638"/>
          </a:xfrm>
          <a:prstGeom prst="rect">
            <a:avLst/>
          </a:prstGeom>
        </p:spPr>
        <p:txBody>
          <a:bodyPr vert="horz" wrap="square" lIns="91440" tIns="45720" rIns="91440" bIns="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3F3F3F"/>
                </a:solidFill>
              </a:defRPr>
            </a:lvl1pPr>
          </a:lstStyle>
          <a:p>
            <a:fld id="{94758835-0110-406C-A65B-2F5FECA67F59}" type="slidenum">
              <a:rPr lang="nl-NL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8" r:id="rId2"/>
    <p:sldLayoutId id="2147483684" r:id="rId3"/>
    <p:sldLayoutId id="2147483679" r:id="rId4"/>
    <p:sldLayoutId id="2147483680" r:id="rId5"/>
    <p:sldLayoutId id="2147483681" r:id="rId6"/>
    <p:sldLayoutId id="2147483685" r:id="rId7"/>
    <p:sldLayoutId id="2147483686" r:id="rId8"/>
    <p:sldLayoutId id="2147483687" r:id="rId9"/>
    <p:sldLayoutId id="2147483682" r:id="rId10"/>
    <p:sldLayoutId id="2147483688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500" b="1" kern="1200">
          <a:solidFill>
            <a:srgbClr val="FFC800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9pPr>
      <a:extLst/>
    </p:titleStyle>
    <p:bodyStyle>
      <a:lvl1pPr marL="438150" indent="-319088" algn="l" rtl="0" fontAlgn="base">
        <a:spcBef>
          <a:spcPct val="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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0250" indent="-2730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fontAlgn="base">
        <a:spcBef>
          <a:spcPct val="20000"/>
        </a:spcBef>
        <a:spcAft>
          <a:spcPct val="0"/>
        </a:spcAft>
        <a:buClr>
          <a:srgbClr val="E66C7D"/>
        </a:buClr>
        <a:buFont typeface="Arial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025" indent="-182563" algn="l" rtl="0" fontAlgn="base">
        <a:spcBef>
          <a:spcPct val="20000"/>
        </a:spcBef>
        <a:spcAft>
          <a:spcPct val="0"/>
        </a:spcAft>
        <a:buClr>
          <a:srgbClr val="6BB76D"/>
        </a:buClr>
        <a:buFont typeface="Arial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5575" indent="-182563" algn="l" rtl="0" fontAlgn="base">
        <a:spcBef>
          <a:spcPct val="20000"/>
        </a:spcBef>
        <a:spcAft>
          <a:spcPct val="0"/>
        </a:spcAft>
        <a:buClr>
          <a:srgbClr val="E88651"/>
        </a:buClr>
        <a:buFont typeface="Wingdings 3" pitchFamily="18" charset="2"/>
        <a:buChar char=""/>
        <a:defRPr lang="en-US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chooltv.nl/video/de-eerste-boeren-mensen-in-de-steentijd/#q=programma%3A%22Vroeger%20%26%20Zo%22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Van nomaden naar boeren</a:t>
            </a:r>
            <a:endParaRPr lang="nl-NL" dirty="0"/>
          </a:p>
        </p:txBody>
      </p:sp>
      <p:pic>
        <p:nvPicPr>
          <p:cNvPr id="4" name="Tijdelijke aanduiding voor inhoud 3" descr="Boertj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857488" y="2571744"/>
            <a:ext cx="2299249" cy="3448873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nl-NL" dirty="0">
                <a:solidFill>
                  <a:schemeClr val="accent1">
                    <a:satMod val="150000"/>
                  </a:schemeClr>
                </a:solidFill>
              </a:rPr>
              <a:t>Van nomaden naar boeren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428596" y="1928802"/>
            <a:ext cx="8229600" cy="46259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nl-NL" dirty="0" smtClean="0"/>
              <a:t>Jagers verzamelaars waren nomaden. </a:t>
            </a:r>
          </a:p>
          <a:p>
            <a:pPr>
              <a:lnSpc>
                <a:spcPct val="90000"/>
              </a:lnSpc>
            </a:pPr>
            <a:r>
              <a:rPr lang="nl-NL" dirty="0" smtClean="0"/>
              <a:t>Nomaden zijn mensen die geen vast huis hebben. Ze reizen rond achter de dieren aan waarop ze jagen.</a:t>
            </a:r>
          </a:p>
          <a:p>
            <a:pPr>
              <a:lnSpc>
                <a:spcPct val="90000"/>
              </a:lnSpc>
              <a:buFontTx/>
              <a:buNone/>
            </a:pPr>
            <a:endParaRPr lang="nl-NL" dirty="0" smtClean="0"/>
          </a:p>
          <a:p>
            <a:pPr>
              <a:lnSpc>
                <a:spcPct val="90000"/>
              </a:lnSpc>
              <a:buFontTx/>
              <a:buNone/>
            </a:pPr>
            <a:endParaRPr lang="nl-NL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nl-NL" dirty="0" smtClean="0"/>
              <a:t>Tot de </a:t>
            </a:r>
            <a:r>
              <a:rPr lang="nl-NL" b="1" dirty="0" smtClean="0"/>
              <a:t>landbouwrevolutie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nl-NL" dirty="0" smtClean="0"/>
              <a:t>8000-5000 voor christus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nl-NL" b="1" dirty="0" smtClean="0"/>
              <a:t>Revolutie is een snelle grote verandering</a:t>
            </a:r>
          </a:p>
          <a:p>
            <a:pPr>
              <a:lnSpc>
                <a:spcPct val="90000"/>
              </a:lnSpc>
              <a:buFontTx/>
              <a:buNone/>
            </a:pPr>
            <a:endParaRPr lang="nl-NL" dirty="0" smtClean="0"/>
          </a:p>
        </p:txBody>
      </p:sp>
      <p:sp>
        <p:nvSpPr>
          <p:cNvPr id="9220" name="SMARTPenAnnotation19"/>
          <p:cNvSpPr>
            <a:spLocks/>
          </p:cNvSpPr>
          <p:nvPr/>
        </p:nvSpPr>
        <p:spPr bwMode="auto">
          <a:xfrm>
            <a:off x="1741488" y="2660650"/>
            <a:ext cx="1587" cy="11113"/>
          </a:xfrm>
          <a:custGeom>
            <a:avLst/>
            <a:gdLst>
              <a:gd name="T0" fmla="*/ 0 w 1"/>
              <a:gd name="T1" fmla="*/ 0 h 7"/>
              <a:gd name="T2" fmla="*/ 0 w 1"/>
              <a:gd name="T3" fmla="*/ 6 h 7"/>
              <a:gd name="T4" fmla="*/ 0 60000 65536"/>
              <a:gd name="T5" fmla="*/ 0 60000 65536"/>
              <a:gd name="T6" fmla="*/ 0 w 1"/>
              <a:gd name="T7" fmla="*/ 0 h 7"/>
              <a:gd name="T8" fmla="*/ 1 w 1"/>
              <a:gd name="T9" fmla="*/ 7 h 7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7">
                <a:moveTo>
                  <a:pt x="0" y="0"/>
                </a:moveTo>
                <a:lnTo>
                  <a:pt x="0" y="6"/>
                </a:lnTo>
              </a:path>
            </a:pathLst>
          </a:custGeom>
          <a:noFill/>
          <a:ln w="38100" cap="flat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landbouwrevolutie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De jagers / verzamelaars ontdekken dat: </a:t>
            </a:r>
          </a:p>
          <a:p>
            <a:r>
              <a:rPr lang="nl-NL" dirty="0" smtClean="0"/>
              <a:t>ze eten kunnen verbouwen (akkerbouw)</a:t>
            </a:r>
          </a:p>
          <a:p>
            <a:r>
              <a:rPr lang="nl-NL" dirty="0" smtClean="0"/>
              <a:t>dieren kunnen houden (veeteelt).</a:t>
            </a:r>
          </a:p>
          <a:p>
            <a:endParaRPr lang="nl-NL" dirty="0" smtClean="0"/>
          </a:p>
          <a:p>
            <a:pPr>
              <a:buNone/>
            </a:pPr>
            <a:r>
              <a:rPr lang="nl-NL" dirty="0" smtClean="0"/>
              <a:t>Hierdoor hoeven ze niet meer rond te reizen.</a:t>
            </a:r>
          </a:p>
          <a:p>
            <a:endParaRPr lang="nl-N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nl-NL" dirty="0" smtClean="0">
                <a:solidFill>
                  <a:schemeClr val="accent1">
                    <a:satMod val="150000"/>
                  </a:schemeClr>
                </a:solidFill>
              </a:rPr>
              <a:t>Gevolgen van de landbouwrevolutie</a:t>
            </a:r>
            <a:endParaRPr lang="nl-NL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Vaste woon- en verblijfplaats</a:t>
            </a:r>
          </a:p>
          <a:p>
            <a:r>
              <a:rPr lang="nl-NL" dirty="0" smtClean="0"/>
              <a:t>Bezit (je kon meer spullen hebben want je hoefde het niet meer mee te sjouwen)</a:t>
            </a:r>
          </a:p>
          <a:p>
            <a:r>
              <a:rPr lang="nl-NL" dirty="0" smtClean="0"/>
              <a:t>Godsdienst met tempels en priesters. De boeren hadden namelijk gebouwen en jagers en verzamelaars niet. Zij hadden een natuurgodsdienst.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nl-NL">
                <a:solidFill>
                  <a:schemeClr val="accent1">
                    <a:satMod val="150000"/>
                  </a:schemeClr>
                </a:solidFill>
              </a:rPr>
              <a:t>De eerste steden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De boeren werden steeds beter in het verbouwen van eten.</a:t>
            </a:r>
          </a:p>
          <a:p>
            <a:r>
              <a:rPr lang="nl-NL" dirty="0" smtClean="0"/>
              <a:t>Niet iedereen hoefde daarom boer te zijn (er was genoeg voedsel) </a:t>
            </a:r>
            <a:r>
              <a:rPr lang="nl-NL" dirty="0" smtClean="0">
                <a:sym typeface="Wingdings" pitchFamily="2" charset="2"/>
              </a:rPr>
              <a:t> er ontstonden ambachten.</a:t>
            </a:r>
          </a:p>
          <a:p>
            <a:pPr>
              <a:buFontTx/>
              <a:buNone/>
            </a:pPr>
            <a:r>
              <a:rPr lang="nl-NL" dirty="0" smtClean="0"/>
              <a:t>Mensen gingen nu ruilen (bijvoorbeeld voedsel voor een mooie vaas)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Filmpje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hlinkClick r:id="rId2"/>
              </a:rPr>
              <a:t>eerste boeren</a:t>
            </a:r>
            <a:endParaRPr lang="nl-NL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ppt/theme/themeOverride2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58</TotalTime>
  <Words>170</Words>
  <Application>Microsoft Office PowerPoint</Application>
  <PresentationFormat>Diavoorstelling (4:3)</PresentationFormat>
  <Paragraphs>25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3" baseType="lpstr">
      <vt:lpstr>Arial</vt:lpstr>
      <vt:lpstr>Corbel</vt:lpstr>
      <vt:lpstr>Times New Roman</vt:lpstr>
      <vt:lpstr>Wingdings</vt:lpstr>
      <vt:lpstr>Wingdings 2</vt:lpstr>
      <vt:lpstr>Wingdings 3</vt:lpstr>
      <vt:lpstr>Module</vt:lpstr>
      <vt:lpstr>Van nomaden naar boeren</vt:lpstr>
      <vt:lpstr>Van nomaden naar boeren</vt:lpstr>
      <vt:lpstr>De landbouwrevolutie</vt:lpstr>
      <vt:lpstr>Gevolgen van de landbouwrevolutie</vt:lpstr>
      <vt:lpstr>De eerste steden</vt:lpstr>
      <vt:lpstr>Filmpje</vt:lpstr>
    </vt:vector>
  </TitlesOfParts>
  <Company>Stadstoezicht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Paragraaf 1.4</dc:title>
  <dc:creator>stz</dc:creator>
  <cp:lastModifiedBy>Hadioui, Manoeska</cp:lastModifiedBy>
  <cp:revision>9</cp:revision>
  <dcterms:created xsi:type="dcterms:W3CDTF">2009-09-16T21:00:55Z</dcterms:created>
  <dcterms:modified xsi:type="dcterms:W3CDTF">2018-03-23T08:43:28Z</dcterms:modified>
</cp:coreProperties>
</file>